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520" r:id="rId33"/>
    <p:sldId id="521" r:id="rId34"/>
    <p:sldId id="523" r:id="rId35"/>
    <p:sldId id="522" r:id="rId36"/>
    <p:sldId id="525" r:id="rId37"/>
    <p:sldId id="526" r:id="rId38"/>
    <p:sldId id="527" r:id="rId39"/>
    <p:sldId id="528" r:id="rId40"/>
    <p:sldId id="534" r:id="rId41"/>
    <p:sldId id="535" r:id="rId42"/>
    <p:sldId id="554" r:id="rId43"/>
    <p:sldId id="530" r:id="rId44"/>
    <p:sldId id="531" r:id="rId45"/>
    <p:sldId id="536" r:id="rId46"/>
    <p:sldId id="532" r:id="rId47"/>
    <p:sldId id="538" r:id="rId48"/>
    <p:sldId id="539" r:id="rId49"/>
    <p:sldId id="540" r:id="rId50"/>
    <p:sldId id="541" r:id="rId51"/>
    <p:sldId id="542" r:id="rId52"/>
    <p:sldId id="555" r:id="rId53"/>
    <p:sldId id="556" r:id="rId54"/>
    <p:sldId id="557" r:id="rId55"/>
    <p:sldId id="563" r:id="rId56"/>
    <p:sldId id="549" r:id="rId57"/>
    <p:sldId id="547" r:id="rId58"/>
    <p:sldId id="544" r:id="rId59"/>
    <p:sldId id="573" r:id="rId60"/>
    <p:sldId id="574" r:id="rId61"/>
    <p:sldId id="575" r:id="rId62"/>
    <p:sldId id="576" r:id="rId63"/>
    <p:sldId id="545" r:id="rId64"/>
    <p:sldId id="546" r:id="rId65"/>
    <p:sldId id="548" r:id="rId66"/>
    <p:sldId id="577" r:id="rId67"/>
    <p:sldId id="578" r:id="rId68"/>
    <p:sldId id="579" r:id="rId69"/>
    <p:sldId id="580" r:id="rId70"/>
    <p:sldId id="560" r:id="rId71"/>
    <p:sldId id="562" r:id="rId72"/>
    <p:sldId id="564" r:id="rId73"/>
    <p:sldId id="581" r:id="rId74"/>
    <p:sldId id="566" r:id="rId75"/>
    <p:sldId id="568" r:id="rId76"/>
    <p:sldId id="567" r:id="rId77"/>
    <p:sldId id="582" r:id="rId78"/>
    <p:sldId id="584" r:id="rId79"/>
    <p:sldId id="583" r:id="rId80"/>
    <p:sldId id="586" r:id="rId81"/>
    <p:sldId id="570" r:id="rId82"/>
    <p:sldId id="569" r:id="rId83"/>
    <p:sldId id="587" r:id="rId84"/>
    <p:sldId id="590" r:id="rId85"/>
    <p:sldId id="588" r:id="rId86"/>
    <p:sldId id="591" r:id="rId87"/>
    <p:sldId id="537" r:id="rId88"/>
    <p:sldId id="589" r:id="rId89"/>
    <p:sldId id="495" r:id="rId90"/>
    <p:sldId id="496" r:id="rId91"/>
    <p:sldId id="571" r:id="rId92"/>
    <p:sldId id="550" r:id="rId93"/>
    <p:sldId id="551" r:id="rId94"/>
    <p:sldId id="552" r:id="rId95"/>
    <p:sldId id="497" r:id="rId96"/>
    <p:sldId id="346" r:id="rId97"/>
    <p:sldId id="489" r:id="rId98"/>
    <p:sldId id="594" r:id="rId99"/>
    <p:sldId id="524" r:id="rId100"/>
    <p:sldId id="572" r:id="rId101"/>
    <p:sldId id="595" r:id="rId102"/>
    <p:sldId id="49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From unsupervised to supervised" id="{EC8062BC-6809-40D5-92E3-7298801259BA}">
          <p14:sldIdLst>
            <p14:sldId id="518"/>
            <p14:sldId id="479"/>
            <p14:sldId id="488"/>
            <p14:sldId id="592"/>
            <p14:sldId id="593"/>
          </p14:sldIdLst>
        </p14:section>
        <p14:section name="II.0. A quick word about Seq2Seq" id="{E7C3D045-13E9-4359-A002-340E41F3BC0F}">
          <p14:sldIdLst>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CNNs/GCNs" id="{B3FC2072-FA22-4307-94E3-6B43766F9F60}">
          <p14:sldIdLst>
            <p14:sldId id="495"/>
            <p14:sldId id="496"/>
            <p14:sldId id="57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5"/>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31/10/2022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43</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91</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31/10/2022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31/10/2022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6" Type="http://schemas.openxmlformats.org/officeDocument/2006/relationships/hyperlink" Target="https://www.technologyreview.com/2020/07/20/1005454/openai-machine-learning-language-generator-gpt-3-nlp/" TargetMode="External"/><Relationship Id="rId5" Type="http://schemas.openxmlformats.org/officeDocument/2006/relationships/hyperlink" Target="https://www.vox.com/future-perfect/21355768/gpt-3-ai-openai-turing-test-language" TargetMode="External"/><Relationship Id="rId4" Type="http://schemas.openxmlformats.org/officeDocument/2006/relationships/hyperlink" Target="https://arxiv.org/abs/2005.14165"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cholar.google.com/citations?user=K5nCPZw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6" Type="http://schemas.openxmlformats.org/officeDocument/2006/relationships/hyperlink" Target="https://www.ischool.berkeley.edu/courses/datasci/266" TargetMode="External"/><Relationship Id="rId5" Type="http://schemas.openxmlformats.org/officeDocument/2006/relationships/hyperlink" Target="https://www.ischool.berkeley.edu/user/4406" TargetMode="External"/><Relationship Id="rId4" Type="http://schemas.openxmlformats.org/officeDocument/2006/relationships/hyperlink" Target="https://scholar.google.com/citations?user=BrT1NW8AAAAJ&amp;hl=en"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r>
              <a:rPr lang="en-GB" dirty="0"/>
              <a:t>Read more about GPT-3and </a:t>
            </a:r>
            <a:r>
              <a:rPr lang="en-GB" dirty="0" err="1"/>
              <a:t>OpenAI</a:t>
            </a:r>
            <a:r>
              <a:rPr lang="en-GB" dirty="0"/>
              <a:t>, here:</a:t>
            </a:r>
            <a:br>
              <a:rPr lang="en-GB" dirty="0"/>
            </a:br>
            <a:r>
              <a:rPr lang="en-GB" dirty="0">
                <a:hlinkClick r:id="rId5"/>
              </a:rPr>
              <a:t>https://www.vox.com/future-perfect/21355768/gpt-3-ai-openai-turing-test-language</a:t>
            </a:r>
            <a:br>
              <a:rPr lang="en-GB" dirty="0"/>
            </a:br>
            <a:r>
              <a:rPr lang="en-US" dirty="0">
                <a:hlinkClick r:id="rId6"/>
              </a:rPr>
              <a:t>https://www.technologyreview.com/2020/07/20/1005454/openai-machine-learning-language-generator-gpt-3-nlp/</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Senior Researcher at </a:t>
            </a:r>
            <a:r>
              <a:rPr lang="en-US" b="1" dirty="0"/>
              <a:t>Google</a:t>
            </a:r>
            <a:r>
              <a:rPr lang="en-US" dirty="0"/>
              <a:t>. </a:t>
            </a:r>
            <a:r>
              <a:rPr lang="en-US" dirty="0">
                <a:hlinkClick r:id="rId2"/>
              </a:rPr>
              <a:t>https://scholar.google.fr/citations?user=45KfCpgAAAAJ&amp;hl=fr</a:t>
            </a:r>
            <a:endParaRPr lang="en-US" dirty="0"/>
          </a:p>
          <a:p>
            <a:r>
              <a:rPr lang="en-US" b="1" dirty="0"/>
              <a:t>Matthew E. </a:t>
            </a:r>
            <a:r>
              <a:rPr lang="en-US" b="1" dirty="0">
                <a:solidFill>
                  <a:schemeClr val="accent2">
                    <a:lumMod val="50000"/>
                  </a:schemeClr>
                </a:solidFill>
              </a:rPr>
              <a:t>Peters</a:t>
            </a:r>
            <a:r>
              <a:rPr lang="en-US" b="1" dirty="0"/>
              <a:t>: </a:t>
            </a:r>
            <a:r>
              <a:rPr lang="en-US" dirty="0"/>
              <a:t>Senior researcher at </a:t>
            </a:r>
            <a:r>
              <a:rPr lang="en-US" b="1" dirty="0"/>
              <a:t>Allen Institute. </a:t>
            </a:r>
            <a:r>
              <a:rPr lang="en-US" dirty="0">
                <a:hlinkClick r:id="rId3"/>
              </a:rPr>
              <a:t>https://scholar.google.com/citations?user=K5nCPZwAAAAJ&amp;hl=en</a:t>
            </a:r>
            <a:endParaRPr lang="en-US" dirty="0"/>
          </a:p>
          <a:p>
            <a:r>
              <a:rPr lang="en-US" b="1" dirty="0"/>
              <a:t>Daniel </a:t>
            </a:r>
            <a:r>
              <a:rPr lang="en-US" b="1" dirty="0" err="1">
                <a:solidFill>
                  <a:schemeClr val="accent2">
                    <a:lumMod val="50000"/>
                  </a:schemeClr>
                </a:solidFill>
              </a:rPr>
              <a:t>Cer</a:t>
            </a:r>
            <a:r>
              <a:rPr lang="en-US" b="1" dirty="0"/>
              <a:t>:</a:t>
            </a:r>
            <a:r>
              <a:rPr lang="en-US" dirty="0"/>
              <a:t> Researcher at </a:t>
            </a:r>
            <a:r>
              <a:rPr lang="en-US" b="1" dirty="0"/>
              <a:t>Google</a:t>
            </a:r>
            <a:r>
              <a:rPr lang="en-US" dirty="0"/>
              <a:t> and Lecturer at </a:t>
            </a:r>
            <a:r>
              <a:rPr lang="en-US" b="1" dirty="0"/>
              <a:t>UC Berkeley.</a:t>
            </a:r>
            <a:br>
              <a:rPr lang="en-US" b="1" dirty="0"/>
            </a:br>
            <a:r>
              <a:rPr lang="en-US" dirty="0"/>
              <a:t>Has a really good course about NLP and Embeddings.</a:t>
            </a:r>
            <a:br>
              <a:rPr lang="en-US" dirty="0"/>
            </a:br>
            <a:r>
              <a:rPr lang="en-US" dirty="0">
                <a:hlinkClick r:id="rId4"/>
              </a:rPr>
              <a:t>https://scholar.google.com/citations?user=BrT1NW8AAAAJ&amp;hl=en</a:t>
            </a:r>
            <a:br>
              <a:rPr lang="en-US" dirty="0"/>
            </a:br>
            <a:r>
              <a:rPr lang="en-US" dirty="0">
                <a:hlinkClick r:id="rId5"/>
              </a:rPr>
              <a:t>https://www.ischool.berkeley.edu/user/4406</a:t>
            </a:r>
            <a:br>
              <a:rPr lang="en-US" dirty="0"/>
            </a:br>
            <a:r>
              <a:rPr lang="en-US" dirty="0">
                <a:hlinkClick r:id="rId6"/>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Senior researcher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br>
              <a:rPr lang="en-US" dirty="0"/>
            </a:br>
            <a:r>
              <a:rPr lang="en-US" b="1" dirty="0" err="1"/>
              <a:t>Tolga</a:t>
            </a:r>
            <a:r>
              <a:rPr lang="en-US" b="1" dirty="0"/>
              <a:t> </a:t>
            </a:r>
            <a:r>
              <a:rPr lang="en-US" b="1" dirty="0" err="1">
                <a:solidFill>
                  <a:schemeClr val="accent2">
                    <a:lumMod val="50000"/>
                  </a:schemeClr>
                </a:solidFill>
              </a:rPr>
              <a:t>Bolukbasi</a:t>
            </a:r>
            <a:r>
              <a:rPr lang="en-US" b="1" dirty="0"/>
              <a:t>: </a:t>
            </a:r>
            <a:r>
              <a:rPr lang="en-US" dirty="0"/>
              <a:t>Senior researcher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Researcher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Researcher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
        <p:nvSpPr>
          <p:cNvPr id="4" name="TextBox 3">
            <a:extLst>
              <a:ext uri="{FF2B5EF4-FFF2-40B4-BE49-F238E27FC236}">
                <a16:creationId xmlns:a16="http://schemas.microsoft.com/office/drawing/2014/main" id="{C86F78C6-05F6-4C2A-A2D3-5D5EA2561AE9}"/>
              </a:ext>
            </a:extLst>
          </p:cNvPr>
          <p:cNvSpPr txBox="1"/>
          <p:nvPr/>
        </p:nvSpPr>
        <p:spPr>
          <a:xfrm rot="20551290">
            <a:off x="10102070" y="5924386"/>
            <a:ext cx="1675586" cy="523220"/>
          </a:xfrm>
          <a:prstGeom prst="rect">
            <a:avLst/>
          </a:prstGeom>
          <a:noFill/>
        </p:spPr>
        <p:txBody>
          <a:bodyPr wrap="square" rtlCol="0">
            <a:spAutoFit/>
          </a:bodyPr>
          <a:lstStyle/>
          <a:p>
            <a:r>
              <a:rPr lang="en-US" sz="2800" dirty="0"/>
              <a:t>+ </a:t>
            </a:r>
            <a:r>
              <a:rPr lang="en-US" sz="2800" b="1" dirty="0" err="1">
                <a:solidFill>
                  <a:schemeClr val="accent2">
                    <a:lumMod val="50000"/>
                  </a:schemeClr>
                </a:solidFill>
              </a:rPr>
              <a:t>OpenAI</a:t>
            </a:r>
            <a:r>
              <a:rPr lang="en-US" sz="2800" dirty="0"/>
              <a:t>!</a:t>
            </a:r>
            <a:endParaRPr lang="en-GB" sz="2800" dirty="0"/>
          </a:p>
        </p:txBody>
      </p:sp>
    </p:spTree>
    <p:extLst>
      <p:ext uri="{BB962C8B-B14F-4D97-AF65-F5344CB8AC3E}">
        <p14:creationId xmlns:p14="http://schemas.microsoft.com/office/powerpoint/2010/main" val="27495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produced an important embedding, also relying on transformers, called GPT-3 [Brown2020].</a:t>
            </a:r>
          </a:p>
          <a:p>
            <a:r>
              <a:rPr lang="en-US" dirty="0"/>
              <a:t>This is also considered one of the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embedding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To be confirmed!</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TotalTime>
  <Words>6173</Words>
  <Application>Microsoft Office PowerPoint</Application>
  <PresentationFormat>Widescreen</PresentationFormat>
  <Paragraphs>446</Paragraphs>
  <Slides>102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Cambria Math</vt:lpstr>
      <vt:lpstr>Office Theme</vt:lpstr>
      <vt:lpstr>50.039 Theory and Practice of Deep Learning W9-S3 Word Embedding Biases, Word Embedding Evaluation and Attention</vt:lpstr>
      <vt:lpstr>About this week (Week 9)</vt:lpstr>
      <vt:lpstr>About this week (Week 9)</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2022-10-31T05:37:29Z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